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89" r:id="rId6"/>
    <p:sldId id="257" r:id="rId7"/>
    <p:sldId id="278" r:id="rId8"/>
    <p:sldId id="279" r:id="rId9"/>
    <p:sldId id="286" r:id="rId10"/>
    <p:sldId id="287" r:id="rId11"/>
    <p:sldId id="288" r:id="rId12"/>
    <p:sldId id="290" r:id="rId13"/>
    <p:sldId id="294" r:id="rId14"/>
    <p:sldId id="293" r:id="rId15"/>
    <p:sldId id="291" r:id="rId16"/>
    <p:sldId id="295" r:id="rId17"/>
    <p:sldId id="296" r:id="rId18"/>
    <p:sldId id="292" r:id="rId19"/>
    <p:sldId id="258" r:id="rId20"/>
    <p:sldId id="280" r:id="rId21"/>
    <p:sldId id="281" r:id="rId22"/>
    <p:sldId id="282" r:id="rId23"/>
    <p:sldId id="266" r:id="rId24"/>
    <p:sldId id="283" r:id="rId25"/>
    <p:sldId id="284" r:id="rId26"/>
    <p:sldId id="285" r:id="rId27"/>
    <p:sldId id="2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655" autoAdjust="0"/>
  </p:normalViewPr>
  <p:slideViewPr>
    <p:cSldViewPr snapToGrid="0">
      <p:cViewPr varScale="1">
        <p:scale>
          <a:sx n="58" d="100"/>
          <a:sy n="58" d="100"/>
        </p:scale>
        <p:origin x="988" y="4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9/28/2025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9/28/2025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32A4E-19FE-E7F0-344F-502048A3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2C7550-4771-AD79-73BE-79ED56FEF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83B1D-D92E-0A89-8719-84240DD5E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01E8F-A60A-A8C2-24E5-FFD7E5B181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D6627-11BE-81DD-5316-993D046D0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4238D0-7972-D51E-A842-D18DE46E4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D3DFF3-ECF3-AFD7-57E4-4E8E52700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87286-A875-7A50-E380-40E82BA13F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60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E105A-B763-9967-EF6E-8D0DF913F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8358D-72F4-7163-BCD2-08E03E5EE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0BADE-A86D-0804-20D0-7F80B92BE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AF73F-2B05-DAD7-4BCE-F660674E7D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9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3DCC6-5B60-74F3-DD0D-0AA244C9D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AEC216-C480-A485-9888-FF8AA536A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6479A1-AE97-9D9E-8100-9A4EB47F7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E6CB2-7207-843F-E65F-48D132CC4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70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71648-3C17-468B-269E-CC12F46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389E52-AED4-9E0E-6E28-92E7BF19C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97E33-1973-E0AC-FC7B-E18563F6B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30703-F847-0332-951B-0992CE288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24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F6B43-4E32-78D4-8251-E7AB3517B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62477-4A97-A0FD-73DF-EE67451A34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3AAC3-3D02-9EA8-DD8A-C29808622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221D4-793B-8D0F-A0E5-ECD4C9E0D4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793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C7EB-F92B-47AD-6BDF-A15087CE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562483-C8E9-C2C4-6C0F-2297C7A4C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565D02-4A0E-4566-45C6-187E39768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88E3-67BB-C469-F192-5E36D59FA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200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8A80F-60E7-8D15-B601-E9A7A30D6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08853D-908A-F23A-866E-D19780737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8629E9-106D-9E59-2EF8-D520D8FD6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8B69-4D95-254E-C01C-EB781DEB9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86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pPr algn="ctr"/>
            <a:r>
              <a:rPr lang="en-US" sz="6000" dirty="0"/>
              <a:t>Ai Biologist</a:t>
            </a:r>
            <a:br>
              <a:rPr lang="en-US" sz="6000" dirty="0"/>
            </a:br>
            <a:r>
              <a:rPr lang="en-US" sz="2000" dirty="0"/>
              <a:t>LLM data extraction to database for lab automation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E104-E350-E2AE-3C3E-074052B423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71B83-7E14-0402-2A85-43CD3A578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AABF17-2AE5-1BFB-F7C4-93AD89B28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418"/>
            <a:ext cx="12192000" cy="471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45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C7BD-49EF-E284-2B0C-10CDEBFCF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591B-5CE8-C5EC-8A6D-0DAB9F45F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en-US" dirty="0"/>
              <a:t>Structure Data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87A97E-6970-AD5F-EC91-E96268F9E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73C2D5-6CD6-BBE9-35C2-25C5F450BF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148" r="2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909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FFD26-85BB-E015-C72F-8959D14BC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4D21-B125-0039-4ABF-A0CB4A074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07" y="506775"/>
            <a:ext cx="2895600" cy="1266355"/>
          </a:xfrm>
        </p:spPr>
        <p:txBody>
          <a:bodyPr>
            <a:normAutofit/>
          </a:bodyPr>
          <a:lstStyle/>
          <a:p>
            <a:r>
              <a:rPr lang="en-US" sz="4000" dirty="0"/>
              <a:t>Query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82A6E-893C-2F2C-C668-8ACF8E180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707" y="2104222"/>
            <a:ext cx="2895600" cy="3861414"/>
          </a:xfrm>
        </p:spPr>
        <p:txBody>
          <a:bodyPr>
            <a:normAutofit/>
          </a:bodyPr>
          <a:lstStyle/>
          <a:p>
            <a:r>
              <a:rPr lang="en-US" sz="2400" dirty="0"/>
              <a:t>Compare data</a:t>
            </a:r>
          </a:p>
          <a:p>
            <a:r>
              <a:rPr lang="en-US" sz="2400" dirty="0"/>
              <a:t>Query Key Words</a:t>
            </a:r>
          </a:p>
          <a:p>
            <a:r>
              <a:rPr lang="en-US" sz="2400" dirty="0"/>
              <a:t>Develop Data Set</a:t>
            </a:r>
          </a:p>
          <a:p>
            <a:r>
              <a:rPr lang="en-US" sz="2400" dirty="0"/>
              <a:t>Improve Design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E10F169-61D5-5054-A107-1E1CF6B9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EB541AED-4A8B-3F44-5E2F-853D31D97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017" y="0"/>
            <a:ext cx="7608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51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CDEFC-CEAF-805C-7803-78BA842D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 descr="A computer screen with a black background&#10;&#10;AI-generated content may be incorrect.">
            <a:extLst>
              <a:ext uri="{FF2B5EF4-FFF2-40B4-BE49-F238E27FC236}">
                <a16:creationId xmlns:a16="http://schemas.microsoft.com/office/drawing/2014/main" id="{8B7F6A0F-3B0A-1B66-7A3C-278A8022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488"/>
            <a:ext cx="12192000" cy="5634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36E7DB-21BA-0AF9-C4AD-C66B910AF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7" y="0"/>
            <a:ext cx="106965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4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41AEA-7DDF-3394-7941-4C107A1DF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 descr="A black and white screen&#10;&#10;AI-generated content may be incorrect.">
            <a:extLst>
              <a:ext uri="{FF2B5EF4-FFF2-40B4-BE49-F238E27FC236}">
                <a16:creationId xmlns:a16="http://schemas.microsoft.com/office/drawing/2014/main" id="{7B420B1E-39F4-C924-3434-464B1BC6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3279"/>
            <a:ext cx="12192000" cy="337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21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09D8E-C117-A0E4-86A4-C67C89067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8C70-F40D-8084-B9C8-4EA198CE1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07" y="506775"/>
            <a:ext cx="2895600" cy="1266355"/>
          </a:xfrm>
        </p:spPr>
        <p:txBody>
          <a:bodyPr>
            <a:normAutofit/>
          </a:bodyPr>
          <a:lstStyle/>
          <a:p>
            <a:r>
              <a:rPr lang="en-US" sz="4000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09E63-2537-CADF-A34A-E1AA924FA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707" y="2104222"/>
            <a:ext cx="2895600" cy="3861414"/>
          </a:xfrm>
        </p:spPr>
        <p:txBody>
          <a:bodyPr>
            <a:normAutofit/>
          </a:bodyPr>
          <a:lstStyle/>
          <a:p>
            <a:r>
              <a:rPr lang="en-US" sz="2400" dirty="0"/>
              <a:t>Compare data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BF3F114-32ED-B23C-E308-5058C425C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3" name="Picture 12" descr="A diagram of a machine&#10;&#10;AI-generated content may be incorrect.">
            <a:extLst>
              <a:ext uri="{FF2B5EF4-FFF2-40B4-BE49-F238E27FC236}">
                <a16:creationId xmlns:a16="http://schemas.microsoft.com/office/drawing/2014/main" id="{40A3C764-AB2D-54C5-61C9-CF07D9BA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0"/>
            <a:ext cx="7669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92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r>
              <a:rPr lang="en-US" dirty="0"/>
              <a:t>Techniques for connecting </a:t>
            </a:r>
          </a:p>
          <a:p>
            <a:pPr lvl="1"/>
            <a:r>
              <a:rPr lang="en-US" dirty="0"/>
              <a:t>Make eye contact with your audience to create a sense of intimacy and involvement</a:t>
            </a:r>
          </a:p>
          <a:p>
            <a:pPr lvl="1"/>
            <a:r>
              <a:rPr lang="en-US" dirty="0"/>
              <a:t>Weave relatable stories into your presentation using narratives that make your message memorable and impactful</a:t>
            </a:r>
          </a:p>
          <a:p>
            <a:pPr lvl="1"/>
            <a:r>
              <a:rPr lang="en-US" dirty="0"/>
              <a:t>Encourage questions and provide thoughtful responses to enhance audience participation</a:t>
            </a:r>
          </a:p>
          <a:p>
            <a:pPr lvl="1"/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Selecting Visual Aids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68961"/>
            <a:ext cx="8420100" cy="1780860"/>
          </a:xfrm>
        </p:spPr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97255"/>
            <a:ext cx="3924300" cy="464499"/>
          </a:xfrm>
        </p:spPr>
        <p:txBody>
          <a:bodyPr/>
          <a:lstStyle/>
          <a:p>
            <a:r>
              <a:rPr lang="en-US" dirty="0"/>
              <a:t>Voice modulation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33700" y="3251596"/>
            <a:ext cx="3943627" cy="3234264"/>
          </a:xfrm>
        </p:spPr>
        <p:txBody>
          <a:bodyPr>
            <a:normAutofit/>
          </a:bodyPr>
          <a:lstStyle/>
          <a:p>
            <a:r>
              <a:rPr lang="en-US" dirty="0"/>
              <a:t>This is a powerful tool in public speaking. It involves varying pitch, tone, and volume to convey emotion, emphasize points, and maintain interest: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B9F9E8B-42CD-AC26-AFC9-F1F666956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97255"/>
            <a:ext cx="3943627" cy="464499"/>
          </a:xfrm>
        </p:spPr>
        <p:txBody>
          <a:bodyPr/>
          <a:lstStyle/>
          <a:p>
            <a:r>
              <a:rPr lang="en-US" dirty="0"/>
              <a:t>Body language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8F6B2AE9-DDE4-FD99-A235-3B39EEE2148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410173" y="3251595"/>
            <a:ext cx="3943627" cy="3234264"/>
          </a:xfrm>
        </p:spPr>
        <p:txBody>
          <a:bodyPr>
            <a:normAutofit/>
          </a:bodyPr>
          <a:lstStyle/>
          <a:p>
            <a:r>
              <a:rPr lang="en-US" dirty="0"/>
              <a:t>Effective body language enhances your message, making it more impactful </a:t>
            </a:r>
            <a:r>
              <a:rPr lang="en-US"/>
              <a:t>and memorable:</a:t>
            </a:r>
            <a:endParaRPr lang="en-US" dirty="0"/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5B6E40-3A7D-ACF7-AA38-25977D32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1120" y="2960877"/>
            <a:ext cx="2722880" cy="351284"/>
          </a:xfrm>
        </p:spPr>
        <p:txBody>
          <a:bodyPr/>
          <a:lstStyle/>
          <a:p>
            <a:r>
              <a:rPr lang="en-US" dirty="0"/>
              <a:t>Preparing for questions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20" y="3392035"/>
            <a:ext cx="2722880" cy="2907164"/>
          </a:xfrm>
        </p:spPr>
        <p:txBody>
          <a:bodyPr>
            <a:normAutofit/>
          </a:bodyPr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536BD54-EFA1-25A2-9F04-4F22C36E2A5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54881" y="2960877"/>
            <a:ext cx="5516880" cy="351284"/>
          </a:xfrm>
        </p:spPr>
        <p:txBody>
          <a:bodyPr/>
          <a:lstStyle/>
          <a:p>
            <a:r>
              <a:rPr lang="en-US" dirty="0"/>
              <a:t>Maintaining composure</a:t>
            </a:r>
          </a:p>
          <a:p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4881" y="3324859"/>
            <a:ext cx="5506720" cy="3031489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ED57A-A8CB-BCDC-A6E0-1DD6385AA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9DE68-FA96-5D58-4515-2DE18A41D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07" y="1042478"/>
            <a:ext cx="289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A8EEC-6DD7-8730-8310-D65FCA94D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707" y="2696046"/>
            <a:ext cx="2895600" cy="3269589"/>
          </a:xfrm>
        </p:spPr>
        <p:txBody>
          <a:bodyPr>
            <a:normAutofit/>
          </a:bodyPr>
          <a:lstStyle/>
          <a:p>
            <a:r>
              <a:rPr lang="en-US" sz="2400" dirty="0"/>
              <a:t>Data Silos</a:t>
            </a:r>
          </a:p>
          <a:p>
            <a:r>
              <a:rPr lang="en-US" sz="2400" dirty="0"/>
              <a:t>Reading Papers</a:t>
            </a:r>
          </a:p>
          <a:p>
            <a:r>
              <a:rPr lang="en-US" sz="2400" dirty="0"/>
              <a:t>Unstructured Data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FB6073E-2BEA-97DF-911D-24F4C606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A diagram of a diagram of a diagram of a diagram of a diagram of a diagram of a diagram of a diagram of a diagram of a diagram of a diagram of a diagram of a diagram of&#10;&#10;AI-generated content may be incorrect.">
            <a:extLst>
              <a:ext uri="{FF2B5EF4-FFF2-40B4-BE49-F238E27FC236}">
                <a16:creationId xmlns:a16="http://schemas.microsoft.com/office/drawing/2014/main" id="{F56E2CC9-5DBC-9C2E-E490-195EB0C12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949" y="0"/>
            <a:ext cx="7653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09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/>
          <a:lstStyle/>
          <a:p>
            <a:r>
              <a:rPr lang="en-US" dirty="0"/>
              <a:t>Speaking Impact</a:t>
            </a:r>
          </a:p>
        </p:txBody>
      </p:sp>
      <p:pic>
        <p:nvPicPr>
          <p:cNvPr id="47" name="Picture Placeholder 46" descr="A person smiling with a shadow on the wall">
            <a:extLst>
              <a:ext uri="{FF2B5EF4-FFF2-40B4-BE49-F238E27FC236}">
                <a16:creationId xmlns:a16="http://schemas.microsoft.com/office/drawing/2014/main" id="{F55BC7A4-EE4B-7EFC-C325-408D66C3CB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2" r="112"/>
          <a:stretch/>
        </p:blipFill>
        <p:spPr>
          <a:xfrm>
            <a:off x="-28230" y="-9144"/>
            <a:ext cx="5481955" cy="68762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3660774"/>
            <a:ext cx="5907176" cy="2536826"/>
          </a:xfrm>
        </p:spPr>
        <p:txBody>
          <a:bodyPr>
            <a:noAutofit/>
          </a:bodyPr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Dynamic </a:t>
            </a:r>
            <a:br>
              <a:rPr lang="en-US" dirty="0"/>
            </a:br>
            <a:r>
              <a:rPr lang="en-US" dirty="0"/>
              <a:t>delivery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r>
              <a:rPr lang="en-US"/>
              <a:t>Learn to infuse energy into your delivery to leave a lasting impression</a:t>
            </a:r>
          </a:p>
          <a:p>
            <a:r>
              <a:rPr lang="en-US"/>
              <a:t>One of the goals of effective communication is to motivate your audience</a:t>
            </a:r>
            <a:endParaRPr lang="en-US" dirty="0"/>
          </a:p>
        </p:txBody>
      </p:sp>
      <p:graphicFrame>
        <p:nvGraphicFramePr>
          <p:cNvPr id="10" name="Table Placeholder 2">
            <a:extLst>
              <a:ext uri="{FF2B5EF4-FFF2-40B4-BE49-F238E27FC236}">
                <a16:creationId xmlns:a16="http://schemas.microsoft.com/office/drawing/2014/main" id="{98ED67AF-B48B-F5F8-E2FD-1C98C42C4D54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774504910"/>
              </p:ext>
            </p:extLst>
          </p:nvPr>
        </p:nvGraphicFramePr>
        <p:xfrm>
          <a:off x="4216400" y="895350"/>
          <a:ext cx="7137404" cy="51158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84351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78435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784351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784351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810285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839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839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87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839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11993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E1CF79-4FDC-8CAF-CC16-E309A2C49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05177"/>
            <a:ext cx="5733772" cy="448990"/>
          </a:xfrm>
        </p:spPr>
        <p:txBody>
          <a:bodyPr/>
          <a:lstStyle/>
          <a:p>
            <a:r>
              <a:rPr lang="en-US" dirty="0"/>
              <a:t>Practice makes perfect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032733"/>
          </a:xfrm>
        </p:spPr>
        <p:txBody>
          <a:bodyPr>
            <a:no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E07A905-8B37-D13F-25D3-1D3BCDB86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87108" y="2705177"/>
            <a:ext cx="3943627" cy="448989"/>
          </a:xfrm>
        </p:spPr>
        <p:txBody>
          <a:bodyPr/>
          <a:lstStyle/>
          <a:p>
            <a:r>
              <a:rPr lang="en-US" dirty="0"/>
              <a:t>Continue improving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4E9A764F-6B65-050E-E561-82F77339D16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64867"/>
            <a:ext cx="3943627" cy="3032733"/>
          </a:xfrm>
        </p:spPr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anchor="b"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3" name="Table Placeholder 2">
            <a:extLst>
              <a:ext uri="{FF2B5EF4-FFF2-40B4-BE49-F238E27FC236}">
                <a16:creationId xmlns:a16="http://schemas.microsoft.com/office/drawing/2014/main" id="{4A94C7BE-6E60-66F0-EFD4-2F452B0D743A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224246859"/>
              </p:ext>
            </p:extLst>
          </p:nvPr>
        </p:nvGraphicFramePr>
        <p:xfrm>
          <a:off x="838200" y="2111375"/>
          <a:ext cx="10515601" cy="35709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3399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45089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375942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25476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733347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318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318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318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318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102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21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07" y="1042478"/>
            <a:ext cx="28956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Automated Stem Cell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707" y="2696046"/>
            <a:ext cx="2895600" cy="3660303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Crawl Web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Extract Data 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Structure Data</a:t>
            </a:r>
          </a:p>
          <a:p>
            <a:r>
              <a:rPr lang="en-US" sz="2400" dirty="0"/>
              <a:t>Design Experiments</a:t>
            </a:r>
          </a:p>
          <a:p>
            <a:r>
              <a:rPr lang="en-US" sz="2400" dirty="0"/>
              <a:t>Execute Experiments</a:t>
            </a:r>
          </a:p>
          <a:p>
            <a:r>
              <a:rPr lang="en-US" sz="2400" dirty="0"/>
              <a:t>Recursive Learning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12" descr="A diagram of a machine&#10;&#10;AI-generated content may be incorrect.">
            <a:extLst>
              <a:ext uri="{FF2B5EF4-FFF2-40B4-BE49-F238E27FC236}">
                <a16:creationId xmlns:a16="http://schemas.microsoft.com/office/drawing/2014/main" id="{9BC1ADF1-2D4F-657A-F0B0-B4A9B4FE3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0"/>
            <a:ext cx="7669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 anchor="b">
            <a:normAutofit/>
          </a:bodyPr>
          <a:lstStyle/>
          <a:p>
            <a:r>
              <a:rPr lang="en-US" dirty="0"/>
              <a:t>Web Crawler</a:t>
            </a:r>
          </a:p>
        </p:txBody>
      </p:sp>
      <p:pic>
        <p:nvPicPr>
          <p:cNvPr id="4" name="Picture 3" descr="A computer screen shot of a robot&#10;&#10;AI-generated content may be incorrect.">
            <a:extLst>
              <a:ext uri="{FF2B5EF4-FFF2-40B4-BE49-F238E27FC236}">
                <a16:creationId xmlns:a16="http://schemas.microsoft.com/office/drawing/2014/main" id="{682F1887-5058-E9A6-D189-F557BBE3B9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97" r="618" b="3"/>
          <a:stretch>
            <a:fillRect/>
          </a:stretch>
        </p:blipFill>
        <p:spPr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en-US" dirty="0"/>
              <a:t>Extract Data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 descr="A data extraction and analysis&#10;&#10;AI-generated content may be incorrect.">
            <a:extLst>
              <a:ext uri="{FF2B5EF4-FFF2-40B4-BE49-F238E27FC236}">
                <a16:creationId xmlns:a16="http://schemas.microsoft.com/office/drawing/2014/main" id="{41754BFE-42A3-4866-3717-929DA6608B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148" r="2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B2A75-C6EE-5ACE-81D6-98678EE60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B6F8-AFD3-7B10-3323-23EFB2FB2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5710" y="487680"/>
            <a:ext cx="5089793" cy="3376691"/>
          </a:xfrm>
        </p:spPr>
        <p:txBody>
          <a:bodyPr/>
          <a:lstStyle/>
          <a:p>
            <a:r>
              <a:rPr lang="en-US" dirty="0"/>
              <a:t>AI Experimental Design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6629FF-7615-1313-88DB-4D9C6E494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Placeholder 16" descr="A person standing in a lab&#10;&#10;AI-generated content may be incorrect.">
            <a:extLst>
              <a:ext uri="{FF2B5EF4-FFF2-40B4-BE49-F238E27FC236}">
                <a16:creationId xmlns:a16="http://schemas.microsoft.com/office/drawing/2014/main" id="{E2080079-ED85-2C9D-FA89-A55675BCC4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148" r="2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5359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5A64F-9416-706E-EDB3-68FB43C1A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105FA-09FE-C89C-9F07-2F80E3FA9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648" y="487680"/>
            <a:ext cx="5508434" cy="3376691"/>
          </a:xfrm>
        </p:spPr>
        <p:txBody>
          <a:bodyPr/>
          <a:lstStyle/>
          <a:p>
            <a:r>
              <a:rPr lang="en-US" dirty="0"/>
              <a:t>Execute Experiment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0D339C-C363-F5E1-6C58-4C246CB3A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 descr="A machine with a robotic arm&#10;&#10;AI-generated content may be incorrect.">
            <a:extLst>
              <a:ext uri="{FF2B5EF4-FFF2-40B4-BE49-F238E27FC236}">
                <a16:creationId xmlns:a16="http://schemas.microsoft.com/office/drawing/2014/main" id="{24712C91-C3F1-A208-C608-327C5CE797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148" r="2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6181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B0A27-5468-59D4-C8D8-0A1CF725E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212F-E1EC-F973-582A-54F0288CD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648" y="487680"/>
            <a:ext cx="5508434" cy="3376691"/>
          </a:xfrm>
        </p:spPr>
        <p:txBody>
          <a:bodyPr/>
          <a:lstStyle/>
          <a:p>
            <a:r>
              <a:rPr lang="en-US" dirty="0"/>
              <a:t>Recursive Learning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982DA5-6949-A577-1F5B-3531948DC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10" descr="A diagram of a machine&#10;&#10;AI-generated content may be incorrect.">
            <a:extLst>
              <a:ext uri="{FF2B5EF4-FFF2-40B4-BE49-F238E27FC236}">
                <a16:creationId xmlns:a16="http://schemas.microsoft.com/office/drawing/2014/main" id="{2BFC130D-4504-8EAB-95EF-831E5F9387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148" r="2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1755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1FA02-FCBE-259B-85C9-B5F603FE6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0499-0223-05F4-65CC-F55315954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07" y="506775"/>
            <a:ext cx="2895600" cy="1266355"/>
          </a:xfrm>
        </p:spPr>
        <p:txBody>
          <a:bodyPr>
            <a:normAutofit/>
          </a:bodyPr>
          <a:lstStyle/>
          <a:p>
            <a:r>
              <a:rPr lang="en-US" sz="4000" dirty="0"/>
              <a:t>Extract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3455D-F325-102E-1823-8D6B80887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707" y="2104222"/>
            <a:ext cx="2895600" cy="3861414"/>
          </a:xfrm>
        </p:spPr>
        <p:txBody>
          <a:bodyPr>
            <a:normAutofit/>
          </a:bodyPr>
          <a:lstStyle/>
          <a:p>
            <a:r>
              <a:rPr lang="en-US" sz="2400" dirty="0"/>
              <a:t>AI Paper Analysis</a:t>
            </a:r>
          </a:p>
          <a:p>
            <a:r>
              <a:rPr lang="en-US" sz="2400" dirty="0"/>
              <a:t>PDF to text</a:t>
            </a:r>
          </a:p>
          <a:p>
            <a:r>
              <a:rPr lang="en-US" sz="2400" dirty="0"/>
              <a:t>Structure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Meta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Methods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8032D46-4240-D93E-1A4F-236FE8F0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diagram of a data solution&#10;&#10;AI-generated content may be incorrect.">
            <a:extLst>
              <a:ext uri="{FF2B5EF4-FFF2-40B4-BE49-F238E27FC236}">
                <a16:creationId xmlns:a16="http://schemas.microsoft.com/office/drawing/2014/main" id="{7D271466-E99D-C91D-47F9-078030F40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76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720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386</TotalTime>
  <Words>515</Words>
  <Application>Microsoft Office PowerPoint</Application>
  <PresentationFormat>Widescreen</PresentationFormat>
  <Paragraphs>175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Tenorite</vt:lpstr>
      <vt:lpstr>Custom</vt:lpstr>
      <vt:lpstr>Ai Biologist LLM data extraction to database for lab automation</vt:lpstr>
      <vt:lpstr>Problem</vt:lpstr>
      <vt:lpstr>Automated Stem Cell Lab</vt:lpstr>
      <vt:lpstr>Web Crawler</vt:lpstr>
      <vt:lpstr>Extract Data</vt:lpstr>
      <vt:lpstr>AI Experimental Design</vt:lpstr>
      <vt:lpstr>Execute Experiment</vt:lpstr>
      <vt:lpstr>Recursive Learning</vt:lpstr>
      <vt:lpstr>Extract Data</vt:lpstr>
      <vt:lpstr>PowerPoint Presentation</vt:lpstr>
      <vt:lpstr>Structure Data</vt:lpstr>
      <vt:lpstr>Query Data</vt:lpstr>
      <vt:lpstr>PowerPoint Presentation</vt:lpstr>
      <vt:lpstr>PowerPoint Presentation</vt:lpstr>
      <vt:lpstr>Use Cases</vt:lpstr>
      <vt:lpstr>Engaging the audience</vt:lpstr>
      <vt:lpstr>Selecting Visual Aids</vt:lpstr>
      <vt:lpstr>Effective delivery techniques</vt:lpstr>
      <vt:lpstr>Navigating Q&amp;A Sessions</vt:lpstr>
      <vt:lpstr>Speaking Impact</vt:lpstr>
      <vt:lpstr>Dynamic  delivery</vt:lpstr>
      <vt:lpstr>Final tips &amp;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Thompson, Taylor John</dc:creator>
  <cp:lastModifiedBy>Thompson, Taylor John</cp:lastModifiedBy>
  <cp:revision>1</cp:revision>
  <dcterms:created xsi:type="dcterms:W3CDTF">2025-09-28T11:30:30Z</dcterms:created>
  <dcterms:modified xsi:type="dcterms:W3CDTF">2025-09-28T17:57:24Z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